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172" y="300990"/>
            <a:ext cx="10747654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3176" y="1868169"/>
            <a:ext cx="10645647" cy="323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maarjun1228/Data_Science_CapstoneProject_coursera.gi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thub.com/sharmaarjun1228/Data_Science_CapstoneProject_coursera/blob/acf4815c85e5c209e537ee3c395e42cd50c0c870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harmaarjun1228/Data_Science_CapstoneProject_coursera/blob/acf4815c85e5c209e537ee3c395e42cd50c0c870/jupyter-labs-eda-dataviz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rmaarjun1228/Data_Science_CapstoneProject_coursera/blob/acf4815c85e5c209e537ee3c395e42cd50c0c870/jupyter-labs-eda-dataviz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rmaarjun1228/Data_Science_CapstoneProject_coursera/blob/acf4815c85e5c209e537ee3c395e42cd50c0c870/SpaceX_Machine_Learning_Prediction_Part_5.jupyterlite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maarjun1228/Data_Science_CapstoneProject_coursera.git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harmaarjun1228/Data_Science_CapstoneProject_coursera/blob/acf4815c85e5c209e537ee3c395e42cd50c0c870/jupyter-labs-spacex-data-collection-api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sharmaarjun1228/Data_Science_CapstoneProject_coursera/blob/acf4815c85e5c209e537ee3c395e42cd50c0c870/jupyter-labs-spacex-data-collection-api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0239" y="4419600"/>
            <a:ext cx="3831846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800" b="1" u="sng" spc="-40" dirty="0">
                <a:solidFill>
                  <a:srgbClr val="E7E6E6"/>
                </a:solidFill>
                <a:latin typeface="Microsoft Sans Serif"/>
                <a:cs typeface="Microsoft Sans Serif"/>
              </a:rPr>
              <a:t>ARJUN SHARMA</a:t>
            </a:r>
            <a:r>
              <a:rPr sz="2800" b="1" u="sng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endParaRPr lang="en-IN" sz="2800" b="1" u="sng" spc="50" dirty="0">
              <a:solidFill>
                <a:srgbClr val="E7E6E6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800" b="1" u="sng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03</a:t>
            </a:r>
            <a:r>
              <a:rPr sz="2800" b="1" u="sng" spc="1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z="2800" b="1" u="sng" spc="-15" dirty="0">
                <a:solidFill>
                  <a:srgbClr val="E7E6E6"/>
                </a:solidFill>
                <a:latin typeface="Microsoft Sans Serif"/>
                <a:cs typeface="Microsoft Sans Serif"/>
              </a:rPr>
              <a:t>FEBRUARY</a:t>
            </a:r>
            <a:r>
              <a:rPr sz="2800" b="1" u="sng" spc="4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2800" b="1" u="sng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IN" sz="2800" b="1" u="sng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2800" b="1" u="sng" dirty="0">
              <a:latin typeface="Microsoft Sans Serif"/>
              <a:cs typeface="Microsoft Sans Serif"/>
            </a:endParaRPr>
          </a:p>
        </p:txBody>
      </p:sp>
      <p:pic>
        <p:nvPicPr>
          <p:cNvPr id="11" name="Picture 10" descr="A black and white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0B14EDA-3A85-408E-92E7-515CF9A36E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39" y="5622291"/>
            <a:ext cx="818561" cy="770411"/>
          </a:xfrm>
          <a:prstGeom prst="rect">
            <a:avLst/>
          </a:prstGeom>
        </p:spPr>
      </p:pic>
      <p:pic>
        <p:nvPicPr>
          <p:cNvPr id="12" name="Picture 2" descr="IBM Skills Network Logo - Horizontal-noai copy.png">
            <a:extLst>
              <a:ext uri="{FF2B5EF4-FFF2-40B4-BE49-F238E27FC236}">
                <a16:creationId xmlns:a16="http://schemas.microsoft.com/office/drawing/2014/main" id="{6A231F66-97CF-DF71-755E-2BE696A58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700478"/>
            <a:ext cx="2967701" cy="887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773176" y="1868169"/>
            <a:ext cx="10645647" cy="327756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643245" marR="25781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5643245" algn="l"/>
                <a:tab pos="5643880" algn="l"/>
              </a:tabLst>
            </a:pPr>
            <a:r>
              <a:rPr spc="-210" dirty="0"/>
              <a:t>We</a:t>
            </a:r>
            <a:r>
              <a:rPr spc="70" dirty="0"/>
              <a:t> </a:t>
            </a:r>
            <a:r>
              <a:rPr spc="-35" dirty="0"/>
              <a:t>performed</a:t>
            </a:r>
            <a:r>
              <a:rPr spc="75" dirty="0"/>
              <a:t> </a:t>
            </a:r>
            <a:r>
              <a:rPr spc="-30" dirty="0"/>
              <a:t>exploratory</a:t>
            </a:r>
            <a:r>
              <a:rPr spc="75" dirty="0"/>
              <a:t> </a:t>
            </a:r>
            <a:r>
              <a:rPr spc="-50" dirty="0"/>
              <a:t>data</a:t>
            </a:r>
            <a:r>
              <a:rPr spc="65" dirty="0"/>
              <a:t> </a:t>
            </a:r>
            <a:r>
              <a:rPr spc="-85" dirty="0"/>
              <a:t>analysis </a:t>
            </a:r>
            <a:r>
              <a:rPr spc="-57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40" dirty="0"/>
              <a:t>determined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0" dirty="0"/>
              <a:t> </a:t>
            </a:r>
            <a:r>
              <a:rPr spc="-15" dirty="0"/>
              <a:t>training</a:t>
            </a:r>
            <a:r>
              <a:rPr spc="70" dirty="0"/>
              <a:t> </a:t>
            </a:r>
            <a:r>
              <a:rPr spc="-70" dirty="0"/>
              <a:t>labels.</a:t>
            </a:r>
          </a:p>
          <a:p>
            <a:pPr marL="5643245" marR="5080" indent="-228600">
              <a:lnSpc>
                <a:spcPct val="90100"/>
              </a:lnSpc>
              <a:spcBef>
                <a:spcPts val="965"/>
              </a:spcBef>
              <a:buFont typeface="Arial MT"/>
              <a:buChar char="•"/>
              <a:tabLst>
                <a:tab pos="5643245" algn="l"/>
                <a:tab pos="5643880" algn="l"/>
              </a:tabLst>
            </a:pPr>
            <a:r>
              <a:rPr spc="-210" dirty="0"/>
              <a:t>We</a:t>
            </a:r>
            <a:r>
              <a:rPr spc="-204" dirty="0"/>
              <a:t> </a:t>
            </a:r>
            <a:r>
              <a:rPr spc="-60" dirty="0"/>
              <a:t>calculated </a:t>
            </a:r>
            <a:r>
              <a:rPr spc="-35" dirty="0"/>
              <a:t>the </a:t>
            </a:r>
            <a:r>
              <a:rPr spc="-55" dirty="0"/>
              <a:t>number </a:t>
            </a:r>
            <a:r>
              <a:rPr spc="-5" dirty="0"/>
              <a:t>of </a:t>
            </a:r>
            <a:r>
              <a:rPr spc="-90" dirty="0"/>
              <a:t>launches</a:t>
            </a:r>
            <a:r>
              <a:rPr spc="-85" dirty="0"/>
              <a:t> </a:t>
            </a:r>
            <a:r>
              <a:rPr spc="-30" dirty="0"/>
              <a:t>at </a:t>
            </a:r>
            <a:r>
              <a:rPr spc="-25" dirty="0"/>
              <a:t> </a:t>
            </a:r>
            <a:r>
              <a:rPr spc="-120" dirty="0"/>
              <a:t>each</a:t>
            </a:r>
            <a:r>
              <a:rPr spc="55" dirty="0"/>
              <a:t> </a:t>
            </a:r>
            <a:r>
              <a:rPr spc="-50" dirty="0"/>
              <a:t>site,</a:t>
            </a:r>
            <a:r>
              <a:rPr spc="55" dirty="0"/>
              <a:t> </a:t>
            </a:r>
            <a:r>
              <a:rPr spc="-70" dirty="0"/>
              <a:t>and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55" dirty="0"/>
              <a:t>number</a:t>
            </a:r>
            <a:r>
              <a:rPr spc="75" dirty="0"/>
              <a:t> </a:t>
            </a:r>
            <a:r>
              <a:rPr spc="-70" dirty="0"/>
              <a:t>and</a:t>
            </a:r>
            <a:r>
              <a:rPr spc="60" dirty="0"/>
              <a:t> </a:t>
            </a:r>
            <a:r>
              <a:rPr spc="-75" dirty="0"/>
              <a:t>occurrence </a:t>
            </a:r>
            <a:r>
              <a:rPr spc="-570" dirty="0"/>
              <a:t> </a:t>
            </a:r>
            <a:r>
              <a:rPr spc="-5" dirty="0"/>
              <a:t>of</a:t>
            </a:r>
            <a:r>
              <a:rPr spc="65" dirty="0"/>
              <a:t> </a:t>
            </a:r>
            <a:r>
              <a:rPr spc="-120" dirty="0"/>
              <a:t>each</a:t>
            </a:r>
            <a:r>
              <a:rPr spc="70" dirty="0"/>
              <a:t> </a:t>
            </a:r>
            <a:r>
              <a:rPr dirty="0"/>
              <a:t>orbits</a:t>
            </a:r>
          </a:p>
          <a:p>
            <a:pPr marL="5643245" marR="27940" indent="-228600">
              <a:lnSpc>
                <a:spcPts val="2380"/>
              </a:lnSpc>
              <a:spcBef>
                <a:spcPts val="1030"/>
              </a:spcBef>
              <a:buFont typeface="Arial MT"/>
              <a:buChar char="•"/>
              <a:tabLst>
                <a:tab pos="5643245" algn="l"/>
                <a:tab pos="5643880" algn="l"/>
              </a:tabLst>
            </a:pPr>
            <a:r>
              <a:rPr spc="-210" dirty="0"/>
              <a:t>We</a:t>
            </a:r>
            <a:r>
              <a:rPr spc="85" dirty="0"/>
              <a:t> </a:t>
            </a:r>
            <a:r>
              <a:rPr spc="-60" dirty="0"/>
              <a:t>created</a:t>
            </a:r>
            <a:r>
              <a:rPr spc="75" dirty="0"/>
              <a:t> </a:t>
            </a:r>
            <a:r>
              <a:rPr spc="-35" dirty="0"/>
              <a:t>landing</a:t>
            </a:r>
            <a:r>
              <a:rPr spc="75" dirty="0"/>
              <a:t> </a:t>
            </a:r>
            <a:r>
              <a:rPr spc="-60" dirty="0"/>
              <a:t>outcome</a:t>
            </a:r>
            <a:r>
              <a:rPr spc="75" dirty="0"/>
              <a:t> </a:t>
            </a:r>
            <a:r>
              <a:rPr spc="-45" dirty="0"/>
              <a:t>label</a:t>
            </a:r>
            <a:r>
              <a:rPr spc="60" dirty="0"/>
              <a:t> </a:t>
            </a:r>
            <a:r>
              <a:rPr spc="-30" dirty="0"/>
              <a:t>from </a:t>
            </a:r>
            <a:r>
              <a:rPr spc="-25" dirty="0"/>
              <a:t> </a:t>
            </a:r>
            <a:r>
              <a:rPr spc="-55" dirty="0"/>
              <a:t>outcome</a:t>
            </a:r>
            <a:r>
              <a:rPr spc="65" dirty="0"/>
              <a:t> </a:t>
            </a:r>
            <a:r>
              <a:rPr spc="-60" dirty="0"/>
              <a:t>column</a:t>
            </a:r>
            <a:r>
              <a:rPr spc="6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30" dirty="0"/>
              <a:t>exported</a:t>
            </a:r>
            <a:r>
              <a:rPr spc="80" dirty="0"/>
              <a:t> </a:t>
            </a:r>
            <a:r>
              <a:rPr spc="-35" dirty="0"/>
              <a:t>the</a:t>
            </a:r>
            <a:r>
              <a:rPr spc="65" dirty="0"/>
              <a:t> </a:t>
            </a:r>
            <a:r>
              <a:rPr spc="-50" dirty="0"/>
              <a:t>results </a:t>
            </a:r>
            <a:r>
              <a:rPr spc="-570" dirty="0"/>
              <a:t> </a:t>
            </a:r>
            <a:r>
              <a:rPr spc="40" dirty="0"/>
              <a:t>to</a:t>
            </a:r>
            <a:r>
              <a:rPr spc="75" dirty="0"/>
              <a:t> </a:t>
            </a:r>
            <a:r>
              <a:rPr spc="-114" dirty="0"/>
              <a:t>csv.</a:t>
            </a:r>
          </a:p>
          <a:p>
            <a:pPr marL="5643245" indent="-228600">
              <a:lnSpc>
                <a:spcPct val="100000"/>
              </a:lnSpc>
              <a:spcBef>
                <a:spcPts val="1350"/>
              </a:spcBef>
              <a:buFont typeface="Arial MT"/>
              <a:buChar char="•"/>
              <a:tabLst>
                <a:tab pos="5643245" algn="l"/>
                <a:tab pos="5643880" algn="l"/>
              </a:tabLst>
            </a:pPr>
            <a:r>
              <a:rPr spc="-85" dirty="0"/>
              <a:t>Click</a:t>
            </a:r>
            <a:r>
              <a:rPr spc="75" dirty="0">
                <a:solidFill>
                  <a:srgbClr val="0462C1"/>
                </a:solidFill>
              </a:rPr>
              <a:t> </a:t>
            </a:r>
            <a:r>
              <a:rPr u="heavy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here</a:t>
            </a:r>
            <a:r>
              <a:rPr spc="75" dirty="0">
                <a:solidFill>
                  <a:srgbClr val="0462C1"/>
                </a:solidFill>
                <a:hlinkClick r:id="rId2"/>
              </a:rPr>
              <a:t> </a:t>
            </a:r>
            <a:r>
              <a:rPr spc="5" dirty="0"/>
              <a:t>for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5" dirty="0"/>
              <a:t>full</a:t>
            </a:r>
            <a:r>
              <a:rPr spc="55" dirty="0"/>
              <a:t> </a:t>
            </a:r>
            <a:r>
              <a:rPr spc="-20" dirty="0"/>
              <a:t>notebook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55" dirty="0"/>
              <a:t> </a:t>
            </a:r>
            <a:r>
              <a:rPr sz="3700" spc="-8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488988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511884"/>
            <a:ext cx="4813935" cy="2037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5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4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114" dirty="0"/>
              <a:t> </a:t>
            </a:r>
            <a:r>
              <a:rPr sz="3700" dirty="0"/>
              <a:t>with</a:t>
            </a:r>
            <a:r>
              <a:rPr sz="3700" spc="114" dirty="0"/>
              <a:t> </a:t>
            </a:r>
            <a:r>
              <a:rPr sz="3700" spc="-114" dirty="0"/>
              <a:t>Data</a:t>
            </a:r>
            <a:r>
              <a:rPr sz="3700" spc="130" dirty="0"/>
              <a:t> </a:t>
            </a:r>
            <a:r>
              <a:rPr sz="3700" spc="-75" dirty="0"/>
              <a:t>Visualization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7082155" y="5370067"/>
            <a:ext cx="3510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Click</a:t>
            </a:r>
            <a:r>
              <a:rPr sz="2200" spc="7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heavy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r>
              <a:rPr sz="2200" spc="7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669791"/>
            <a:ext cx="5001768" cy="27569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0384" y="1946148"/>
            <a:ext cx="5189220" cy="2965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1000" cy="424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Click</a:t>
            </a:r>
            <a:r>
              <a:rPr sz="2200" spc="7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heavy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r>
              <a:rPr sz="2200" spc="7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12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95" dirty="0"/>
              <a:t> </a:t>
            </a:r>
            <a:r>
              <a:rPr sz="3700" dirty="0"/>
              <a:t>with</a:t>
            </a:r>
            <a:r>
              <a:rPr sz="3700" spc="100" dirty="0"/>
              <a:t> </a:t>
            </a:r>
            <a:r>
              <a:rPr sz="3700" spc="-325" dirty="0"/>
              <a:t>SQL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3746"/>
            <a:ext cx="10274300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715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6540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30" dirty="0"/>
              <a:t> </a:t>
            </a:r>
            <a:r>
              <a:rPr sz="3700" spc="-175" dirty="0"/>
              <a:t>an</a:t>
            </a:r>
            <a:r>
              <a:rPr sz="3700" spc="125" dirty="0"/>
              <a:t> </a:t>
            </a:r>
            <a:r>
              <a:rPr sz="3700" spc="-85" dirty="0"/>
              <a:t>Interactive</a:t>
            </a:r>
            <a:r>
              <a:rPr sz="3700" spc="125" dirty="0"/>
              <a:t> </a:t>
            </a:r>
            <a:r>
              <a:rPr sz="3700" spc="-140" dirty="0"/>
              <a:t>Map</a:t>
            </a:r>
            <a:r>
              <a:rPr sz="3700" spc="130" dirty="0"/>
              <a:t> </a:t>
            </a:r>
            <a:r>
              <a:rPr sz="3700" dirty="0"/>
              <a:t>with</a:t>
            </a:r>
            <a:r>
              <a:rPr sz="3700" spc="135" dirty="0"/>
              <a:t> </a:t>
            </a:r>
            <a:r>
              <a:rPr sz="3700" spc="-90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2222398"/>
            <a:ext cx="9516110" cy="190182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3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35" dirty="0"/>
              <a:t> </a:t>
            </a:r>
            <a:r>
              <a:rPr sz="3700" spc="-250" dirty="0"/>
              <a:t>a</a:t>
            </a:r>
            <a:r>
              <a:rPr sz="3700" spc="114" dirty="0"/>
              <a:t> </a:t>
            </a:r>
            <a:r>
              <a:rPr sz="3700" spc="-100" dirty="0"/>
              <a:t>Dashboard</a:t>
            </a:r>
            <a:r>
              <a:rPr sz="3700" spc="160" dirty="0"/>
              <a:t> </a:t>
            </a:r>
            <a:r>
              <a:rPr sz="3700" dirty="0"/>
              <a:t>with</a:t>
            </a:r>
            <a:r>
              <a:rPr sz="3700" spc="125" dirty="0"/>
              <a:t> </a:t>
            </a:r>
            <a:r>
              <a:rPr sz="3700" spc="-55" dirty="0"/>
              <a:t>Plotly</a:t>
            </a:r>
            <a:r>
              <a:rPr sz="3700" spc="135" dirty="0"/>
              <a:t> </a:t>
            </a:r>
            <a:r>
              <a:rPr sz="3700" spc="-18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51340" cy="341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8595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7625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 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using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Click</a:t>
            </a:r>
            <a:r>
              <a:rPr sz="2200" spc="7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heavy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r>
              <a:rPr sz="2200" spc="7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5" dirty="0"/>
              <a:t>Predictive</a:t>
            </a:r>
            <a:r>
              <a:rPr sz="3700" spc="150" dirty="0"/>
              <a:t> </a:t>
            </a:r>
            <a:r>
              <a:rPr sz="3700" spc="-130" dirty="0"/>
              <a:t>Analysis</a:t>
            </a:r>
            <a:r>
              <a:rPr sz="3700" spc="155" dirty="0"/>
              <a:t> </a:t>
            </a:r>
            <a:r>
              <a:rPr sz="3700" spc="-12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127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2074291"/>
            <a:ext cx="104044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5" dirty="0"/>
              <a:t> </a:t>
            </a:r>
            <a:r>
              <a:rPr sz="3700" spc="-120" dirty="0"/>
              <a:t>Number</a:t>
            </a:r>
            <a:r>
              <a:rPr sz="3700" spc="145" dirty="0"/>
              <a:t> </a:t>
            </a:r>
            <a:r>
              <a:rPr sz="3700" spc="-180" dirty="0"/>
              <a:t>vs.</a:t>
            </a:r>
            <a:r>
              <a:rPr sz="3700" spc="130" dirty="0"/>
              <a:t> </a:t>
            </a:r>
            <a:r>
              <a:rPr sz="3700" spc="-160" dirty="0"/>
              <a:t>Launch</a:t>
            </a:r>
            <a:r>
              <a:rPr sz="3700" spc="145" dirty="0"/>
              <a:t> </a:t>
            </a:r>
            <a:r>
              <a:rPr sz="3700" spc="-130" dirty="0"/>
              <a:t>Site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20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25" dirty="0"/>
              <a:t>Payload</a:t>
            </a:r>
            <a:r>
              <a:rPr sz="3200" spc="70" dirty="0"/>
              <a:t> </a:t>
            </a:r>
            <a:r>
              <a:rPr sz="3200" spc="-155" dirty="0"/>
              <a:t>vs. </a:t>
            </a:r>
            <a:r>
              <a:rPr sz="3200" spc="-835" dirty="0"/>
              <a:t> </a:t>
            </a:r>
            <a:r>
              <a:rPr sz="3200" spc="-135" dirty="0"/>
              <a:t>Launch</a:t>
            </a:r>
            <a:r>
              <a:rPr sz="3200" spc="50" dirty="0"/>
              <a:t> </a:t>
            </a:r>
            <a:r>
              <a:rPr sz="3200" spc="-110" dirty="0"/>
              <a:t>Site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18565" y="766826"/>
            <a:ext cx="40640" cy="5411470"/>
          </a:xfrm>
          <a:custGeom>
            <a:avLst/>
            <a:gdLst/>
            <a:ahLst/>
            <a:cxnLst/>
            <a:rect l="l" t="t" r="r" b="b"/>
            <a:pathLst>
              <a:path w="40639" h="5411470">
                <a:moveTo>
                  <a:pt x="20219" y="-20637"/>
                </a:moveTo>
                <a:lnTo>
                  <a:pt x="20219" y="5432082"/>
                </a:lnTo>
              </a:path>
            </a:pathLst>
          </a:custGeom>
          <a:ln w="81713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8811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70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43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Success</a:t>
            </a:r>
            <a:r>
              <a:rPr spc="125" dirty="0"/>
              <a:t> </a:t>
            </a:r>
            <a:r>
              <a:rPr spc="-210" dirty="0"/>
              <a:t>Rate</a:t>
            </a:r>
            <a:r>
              <a:rPr spc="130" dirty="0"/>
              <a:t> </a:t>
            </a:r>
            <a:r>
              <a:rPr spc="-175" dirty="0"/>
              <a:t>vs.</a:t>
            </a:r>
            <a:r>
              <a:rPr spc="114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5028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dirty="0">
                <a:latin typeface="Microsoft Sans Serif"/>
                <a:cs typeface="Microsoft Sans Serif"/>
              </a:rPr>
              <a:t>plot,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see 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tha</a:t>
            </a:r>
            <a:r>
              <a:rPr sz="2200" spc="-5" dirty="0">
                <a:latin typeface="Microsoft Sans Serif"/>
                <a:cs typeface="Microsoft Sans Serif"/>
              </a:rPr>
              <a:t>t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5" dirty="0">
                <a:latin typeface="Microsoft Sans Serif"/>
                <a:cs typeface="Microsoft Sans Serif"/>
              </a:rPr>
              <a:t>E</a:t>
            </a:r>
            <a:r>
              <a:rPr sz="2200" spc="-310" dirty="0">
                <a:latin typeface="Microsoft Sans Serif"/>
                <a:cs typeface="Microsoft Sans Serif"/>
              </a:rPr>
              <a:t>S</a:t>
            </a:r>
            <a:r>
              <a:rPr sz="2200" spc="-5" dirty="0">
                <a:latin typeface="Microsoft Sans Serif"/>
                <a:cs typeface="Microsoft Sans Serif"/>
              </a:rPr>
              <a:t>-</a:t>
            </a:r>
            <a:r>
              <a:rPr sz="2200" spc="-40" dirty="0">
                <a:latin typeface="Microsoft Sans Serif"/>
                <a:cs typeface="Microsoft Sans Serif"/>
              </a:rPr>
              <a:t>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H</a:t>
            </a:r>
            <a:r>
              <a:rPr sz="2200" spc="-229" dirty="0">
                <a:latin typeface="Microsoft Sans Serif"/>
                <a:cs typeface="Microsoft Sans Serif"/>
              </a:rPr>
              <a:t>E</a:t>
            </a:r>
            <a:r>
              <a:rPr sz="2200" spc="-220" dirty="0">
                <a:latin typeface="Microsoft Sans Serif"/>
                <a:cs typeface="Microsoft Sans Serif"/>
              </a:rPr>
              <a:t>O</a:t>
            </a:r>
            <a:r>
              <a:rPr sz="2200" spc="-80" dirty="0">
                <a:latin typeface="Microsoft Sans Serif"/>
                <a:cs typeface="Microsoft Sans Serif"/>
              </a:rPr>
              <a:t>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SSO, 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62" y="2275277"/>
            <a:ext cx="6484447" cy="337729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27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0" dirty="0"/>
              <a:t> </a:t>
            </a:r>
            <a:r>
              <a:rPr sz="3700" spc="-120" dirty="0"/>
              <a:t>Number</a:t>
            </a:r>
            <a:r>
              <a:rPr sz="3700" spc="140" dirty="0"/>
              <a:t> </a:t>
            </a:r>
            <a:r>
              <a:rPr sz="3700" spc="-180" dirty="0"/>
              <a:t>vs.</a:t>
            </a:r>
            <a:r>
              <a:rPr sz="3700" spc="120" dirty="0"/>
              <a:t> </a:t>
            </a:r>
            <a:r>
              <a:rPr sz="3700" spc="-10" dirty="0"/>
              <a:t>Orbit</a:t>
            </a:r>
            <a:r>
              <a:rPr sz="3700" spc="140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63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40" dirty="0"/>
              <a:t>Payload</a:t>
            </a:r>
            <a:r>
              <a:rPr sz="3700" spc="110" dirty="0"/>
              <a:t> </a:t>
            </a:r>
            <a:r>
              <a:rPr sz="3700" spc="-180" dirty="0"/>
              <a:t>vs.</a:t>
            </a:r>
            <a:r>
              <a:rPr sz="3700" spc="105" dirty="0"/>
              <a:t> </a:t>
            </a:r>
            <a:r>
              <a:rPr sz="3700" spc="-10" dirty="0"/>
              <a:t>Orbit</a:t>
            </a:r>
            <a:r>
              <a:rPr sz="3700" spc="135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8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Launch</a:t>
            </a:r>
            <a:r>
              <a:rPr spc="110" dirty="0"/>
              <a:t> </a:t>
            </a:r>
            <a:r>
              <a:rPr spc="-240" dirty="0"/>
              <a:t>Success</a:t>
            </a:r>
            <a:r>
              <a:rPr spc="120" dirty="0"/>
              <a:t> </a:t>
            </a:r>
            <a:r>
              <a:rPr spc="-150" dirty="0"/>
              <a:t>Yearly</a:t>
            </a:r>
            <a:r>
              <a:rPr spc="114" dirty="0"/>
              <a:t> </a:t>
            </a:r>
            <a:r>
              <a:rPr spc="-125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279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 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observe </a:t>
            </a:r>
            <a:r>
              <a:rPr sz="2200" spc="-10" dirty="0">
                <a:latin typeface="Microsoft Sans Serif"/>
                <a:cs typeface="Microsoft Sans Serif"/>
              </a:rPr>
              <a:t>that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-12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since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2013 </a:t>
            </a:r>
            <a:r>
              <a:rPr sz="2200" spc="-10" dirty="0">
                <a:latin typeface="Microsoft Sans Serif"/>
                <a:cs typeface="Microsoft Sans Serif"/>
              </a:rPr>
              <a:t>kept </a:t>
            </a:r>
            <a:r>
              <a:rPr sz="2200" spc="-35" dirty="0">
                <a:latin typeface="Microsoft Sans Serif"/>
                <a:cs typeface="Microsoft Sans Serif"/>
              </a:rPr>
              <a:t>on 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increasing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32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20" dirty="0"/>
              <a:t> </a:t>
            </a:r>
            <a:r>
              <a:rPr sz="3700" spc="-160" dirty="0"/>
              <a:t>Launch</a:t>
            </a:r>
            <a:r>
              <a:rPr sz="3700" spc="130" dirty="0"/>
              <a:t> </a:t>
            </a:r>
            <a:r>
              <a:rPr sz="3700" spc="-130" dirty="0"/>
              <a:t>Site</a:t>
            </a:r>
            <a:r>
              <a:rPr sz="3700" spc="130" dirty="0"/>
              <a:t> </a:t>
            </a:r>
            <a:r>
              <a:rPr sz="3700" spc="-225" dirty="0"/>
              <a:t>Names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349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latin typeface="Microsoft Sans Serif"/>
                <a:cs typeface="Microsoft Sans Serif"/>
              </a:rPr>
              <a:t>We</a:t>
            </a:r>
            <a:r>
              <a:rPr sz="2200" spc="-204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spc="-85" dirty="0">
                <a:latin typeface="Microsoft Sans Serif"/>
                <a:cs typeface="Microsoft Sans Serif"/>
              </a:rPr>
              <a:t>key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 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latin typeface="Arial"/>
                <a:cs typeface="Arial"/>
              </a:rPr>
              <a:t>D</a:t>
            </a:r>
            <a:r>
              <a:rPr sz="2200" b="1" spc="-200" dirty="0">
                <a:latin typeface="Arial"/>
                <a:cs typeface="Arial"/>
              </a:rPr>
              <a:t>IS</a:t>
            </a:r>
            <a:r>
              <a:rPr sz="2200" b="1" spc="-280" dirty="0">
                <a:latin typeface="Arial"/>
                <a:cs typeface="Arial"/>
              </a:rPr>
              <a:t>T</a:t>
            </a:r>
            <a:r>
              <a:rPr sz="2200" b="1" spc="-125" dirty="0">
                <a:latin typeface="Arial"/>
                <a:cs typeface="Arial"/>
              </a:rPr>
              <a:t>I</a:t>
            </a:r>
            <a:r>
              <a:rPr sz="2200" b="1" spc="-175" dirty="0">
                <a:latin typeface="Arial"/>
                <a:cs typeface="Arial"/>
              </a:rPr>
              <a:t>N</a:t>
            </a:r>
            <a:r>
              <a:rPr sz="2200" b="1" spc="-330" dirty="0">
                <a:latin typeface="Arial"/>
                <a:cs typeface="Arial"/>
              </a:rPr>
              <a:t>C</a:t>
            </a:r>
            <a:r>
              <a:rPr sz="2200" b="1" spc="-250" dirty="0">
                <a:latin typeface="Arial"/>
                <a:cs typeface="Arial"/>
              </a:rPr>
              <a:t>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t</a:t>
            </a:r>
            <a:r>
              <a:rPr sz="2200" spc="55" dirty="0">
                <a:latin typeface="Microsoft Sans Serif"/>
                <a:cs typeface="Microsoft Sans Serif"/>
              </a:rPr>
              <a:t>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show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uniq</a:t>
            </a:r>
            <a:r>
              <a:rPr sz="2200" spc="-45" dirty="0">
                <a:latin typeface="Microsoft Sans Serif"/>
                <a:cs typeface="Microsoft Sans Serif"/>
              </a:rPr>
              <a:t>u</a:t>
            </a:r>
            <a:r>
              <a:rPr sz="2200" spc="-85" dirty="0">
                <a:latin typeface="Microsoft Sans Serif"/>
                <a:cs typeface="Microsoft Sans Serif"/>
              </a:rPr>
              <a:t>e  </a:t>
            </a: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sites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6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9" dirty="0"/>
              <a:t>Names</a:t>
            </a:r>
            <a:r>
              <a:rPr sz="3700" spc="140" dirty="0"/>
              <a:t> </a:t>
            </a:r>
            <a:r>
              <a:rPr sz="3700" spc="-95" dirty="0"/>
              <a:t>Begin</a:t>
            </a:r>
            <a:r>
              <a:rPr sz="3700" spc="120" dirty="0"/>
              <a:t> </a:t>
            </a:r>
            <a:r>
              <a:rPr sz="3700" dirty="0"/>
              <a:t>with</a:t>
            </a:r>
            <a:r>
              <a:rPr sz="3700" spc="135" dirty="0"/>
              <a:t> </a:t>
            </a:r>
            <a:r>
              <a:rPr sz="3700" spc="-240" dirty="0"/>
              <a:t>'CCA'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12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95" dirty="0"/>
              <a:t>Total</a:t>
            </a:r>
            <a:r>
              <a:rPr sz="3700" spc="105" dirty="0"/>
              <a:t> </a:t>
            </a:r>
            <a:r>
              <a:rPr sz="3700" spc="-145" dirty="0"/>
              <a:t>Payload</a:t>
            </a:r>
            <a:r>
              <a:rPr sz="3700" spc="125" dirty="0"/>
              <a:t> </a:t>
            </a:r>
            <a:r>
              <a:rPr sz="3700" spc="-229" dirty="0"/>
              <a:t>Mass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526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25" dirty="0"/>
              <a:t>Average </a:t>
            </a:r>
            <a:r>
              <a:rPr sz="3700" spc="-120" dirty="0"/>
              <a:t> </a:t>
            </a:r>
            <a:r>
              <a:rPr sz="3700" spc="-140" dirty="0"/>
              <a:t>Payload</a:t>
            </a:r>
            <a:r>
              <a:rPr sz="3700" spc="45" dirty="0"/>
              <a:t> </a:t>
            </a:r>
            <a:r>
              <a:rPr sz="3700" spc="-225" dirty="0"/>
              <a:t>Mass </a:t>
            </a:r>
            <a:r>
              <a:rPr sz="3700" spc="-965" dirty="0"/>
              <a:t> </a:t>
            </a:r>
            <a:r>
              <a:rPr sz="3700" spc="-70" dirty="0"/>
              <a:t>by</a:t>
            </a:r>
            <a:r>
              <a:rPr sz="3700" spc="114" dirty="0"/>
              <a:t> </a:t>
            </a:r>
            <a:r>
              <a:rPr sz="3700" spc="-65" dirty="0"/>
              <a:t>F9</a:t>
            </a:r>
            <a:r>
              <a:rPr sz="3700" spc="130" dirty="0"/>
              <a:t> </a:t>
            </a:r>
            <a:r>
              <a:rPr sz="3700" spc="10" dirty="0"/>
              <a:t>v1.1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3890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calculated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average 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carried </a:t>
            </a:r>
            <a:r>
              <a:rPr sz="2000" spc="-35" dirty="0">
                <a:latin typeface="Microsoft Sans Serif"/>
                <a:cs typeface="Microsoft Sans Serif"/>
              </a:rPr>
              <a:t>by 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version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F9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68811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640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</a:t>
            </a:r>
            <a:r>
              <a:rPr spc="120" dirty="0"/>
              <a:t> </a:t>
            </a:r>
            <a:r>
              <a:rPr spc="-175" dirty="0"/>
              <a:t>Successful</a:t>
            </a:r>
            <a:r>
              <a:rPr spc="150" dirty="0"/>
              <a:t> </a:t>
            </a:r>
            <a:r>
              <a:rPr spc="-114" dirty="0"/>
              <a:t>Ground</a:t>
            </a:r>
            <a:r>
              <a:rPr spc="125" dirty="0"/>
              <a:t> </a:t>
            </a:r>
            <a:r>
              <a:rPr spc="-70" dirty="0"/>
              <a:t>Landing</a:t>
            </a:r>
            <a:r>
              <a:rPr spc="125" dirty="0"/>
              <a:t> </a:t>
            </a:r>
            <a:r>
              <a:rPr spc="-10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443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observed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dates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ground </a:t>
            </a:r>
            <a:r>
              <a:rPr sz="1800" spc="-35" dirty="0">
                <a:latin typeface="Microsoft Sans Serif"/>
                <a:cs typeface="Microsoft Sans Serif"/>
              </a:rPr>
              <a:t>pad </a:t>
            </a:r>
            <a:r>
              <a:rPr sz="1800" spc="-95" dirty="0">
                <a:latin typeface="Microsoft Sans Serif"/>
                <a:cs typeface="Microsoft Sans Serif"/>
              </a:rPr>
              <a:t>was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22</a:t>
            </a:r>
            <a:r>
              <a:rPr sz="1800" spc="60" baseline="25462" dirty="0">
                <a:latin typeface="Microsoft Sans Serif"/>
                <a:cs typeface="Microsoft Sans Serif"/>
              </a:rPr>
              <a:t>nd</a:t>
            </a:r>
            <a:r>
              <a:rPr sz="1800" spc="67" baseline="25462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December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336" y="972819"/>
            <a:ext cx="697865" cy="697865"/>
          </a:xfrm>
          <a:custGeom>
            <a:avLst/>
            <a:gdLst/>
            <a:ahLst/>
            <a:cxnLst/>
            <a:rect l="l" t="t" r="r" b="b"/>
            <a:pathLst>
              <a:path w="697865" h="697864">
                <a:moveTo>
                  <a:pt x="348691" y="0"/>
                </a:moveTo>
                <a:lnTo>
                  <a:pt x="0" y="348741"/>
                </a:lnTo>
                <a:lnTo>
                  <a:pt x="348691" y="697356"/>
                </a:lnTo>
                <a:lnTo>
                  <a:pt x="697369" y="348741"/>
                </a:lnTo>
                <a:lnTo>
                  <a:pt x="348691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0" y="0"/>
                </a:moveTo>
                <a:lnTo>
                  <a:pt x="0" y="1935479"/>
                </a:lnTo>
                <a:lnTo>
                  <a:pt x="972312" y="967739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175" dirty="0"/>
              <a:t>Successful</a:t>
            </a:r>
            <a:r>
              <a:rPr spc="155" dirty="0"/>
              <a:t> </a:t>
            </a:r>
            <a:r>
              <a:rPr spc="-80" dirty="0"/>
              <a:t>Drone</a:t>
            </a:r>
            <a:r>
              <a:rPr spc="140" dirty="0"/>
              <a:t> </a:t>
            </a:r>
            <a:r>
              <a:rPr spc="-130" dirty="0"/>
              <a:t>Ship</a:t>
            </a:r>
            <a:r>
              <a:rPr spc="140" dirty="0"/>
              <a:t> </a:t>
            </a:r>
            <a:r>
              <a:rPr spc="-75" dirty="0"/>
              <a:t>Landing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35" dirty="0"/>
              <a:t> </a:t>
            </a:r>
            <a:r>
              <a:rPr spc="-135" dirty="0"/>
              <a:t>Payload</a:t>
            </a:r>
            <a:r>
              <a:rPr spc="140" dirty="0"/>
              <a:t> </a:t>
            </a:r>
            <a:r>
              <a:rPr spc="-90" dirty="0"/>
              <a:t>between </a:t>
            </a:r>
            <a:r>
              <a:rPr spc="-940" dirty="0"/>
              <a:t> </a:t>
            </a:r>
            <a:r>
              <a:rPr spc="170" dirty="0"/>
              <a:t>4000</a:t>
            </a:r>
            <a:r>
              <a:rPr spc="135" dirty="0"/>
              <a:t> </a:t>
            </a:r>
            <a:r>
              <a:rPr spc="-105" dirty="0"/>
              <a:t>and</a:t>
            </a:r>
            <a:r>
              <a:rPr spc="130" dirty="0"/>
              <a:t> </a:t>
            </a:r>
            <a:r>
              <a:rPr spc="170" dirty="0"/>
              <a:t>6000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boosters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which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have 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on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ship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40" dirty="0">
                <a:latin typeface="Arial"/>
                <a:cs typeface="Arial"/>
              </a:rPr>
              <a:t>AND 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condition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greater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but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68811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355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5" dirty="0"/>
              <a:t>Executive</a:t>
            </a:r>
            <a:r>
              <a:rPr sz="3700" spc="85" dirty="0"/>
              <a:t> </a:t>
            </a:r>
            <a:r>
              <a:rPr sz="3700" spc="-200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90" dirty="0"/>
              <a:t>Total</a:t>
            </a:r>
            <a:r>
              <a:rPr spc="120" dirty="0"/>
              <a:t> </a:t>
            </a:r>
            <a:r>
              <a:rPr spc="-110" dirty="0"/>
              <a:t>Number</a:t>
            </a:r>
            <a:r>
              <a:rPr spc="135" dirty="0"/>
              <a:t> </a:t>
            </a:r>
            <a:r>
              <a:rPr spc="-5" dirty="0"/>
              <a:t>of</a:t>
            </a:r>
            <a:r>
              <a:rPr spc="135" dirty="0"/>
              <a:t> </a:t>
            </a:r>
            <a:r>
              <a:rPr spc="-175" dirty="0"/>
              <a:t>Successful</a:t>
            </a:r>
            <a:r>
              <a:rPr spc="150" dirty="0"/>
              <a:t> </a:t>
            </a:r>
            <a:r>
              <a:rPr spc="-105" dirty="0"/>
              <a:t>and</a:t>
            </a:r>
            <a:r>
              <a:rPr spc="120" dirty="0"/>
              <a:t> </a:t>
            </a:r>
            <a:r>
              <a:rPr spc="-100" dirty="0"/>
              <a:t>Failure</a:t>
            </a:r>
            <a:r>
              <a:rPr spc="55" dirty="0"/>
              <a:t> </a:t>
            </a:r>
            <a:r>
              <a:rPr spc="-100" dirty="0"/>
              <a:t>Mission </a:t>
            </a:r>
            <a:r>
              <a:rPr spc="-940" dirty="0"/>
              <a:t> </a:t>
            </a:r>
            <a:r>
              <a:rPr spc="-14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6035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wildcard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like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‘%’</a:t>
            </a:r>
            <a:r>
              <a:rPr sz="2000" spc="1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 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ssi</a:t>
            </a:r>
            <a:r>
              <a:rPr sz="2000" spc="-85" dirty="0">
                <a:latin typeface="Microsoft Sans Serif"/>
                <a:cs typeface="Microsoft Sans Serif"/>
              </a:rPr>
              <a:t>o</a:t>
            </a:r>
            <a:r>
              <a:rPr sz="2000" spc="-90" dirty="0">
                <a:latin typeface="Microsoft Sans Serif"/>
                <a:cs typeface="Microsoft Sans Serif"/>
              </a:rPr>
              <a:t>n</a:t>
            </a:r>
            <a:r>
              <a:rPr sz="2000" spc="-114" dirty="0">
                <a:latin typeface="Microsoft Sans Serif"/>
                <a:cs typeface="Microsoft Sans Serif"/>
              </a:rPr>
              <a:t>O</a:t>
            </a:r>
            <a:r>
              <a:rPr sz="2000" spc="-45" dirty="0">
                <a:latin typeface="Microsoft Sans Serif"/>
                <a:cs typeface="Microsoft Sans Serif"/>
              </a:rPr>
              <a:t>utcome 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68811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7440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95" dirty="0"/>
              <a:t>Boosters</a:t>
            </a:r>
            <a:r>
              <a:rPr sz="3700" spc="114" dirty="0"/>
              <a:t> </a:t>
            </a:r>
            <a:r>
              <a:rPr sz="3700" spc="-120" dirty="0"/>
              <a:t>Carried </a:t>
            </a:r>
            <a:r>
              <a:rPr sz="3700" spc="-114" dirty="0"/>
              <a:t> </a:t>
            </a:r>
            <a:r>
              <a:rPr sz="3700" spc="-160" dirty="0"/>
              <a:t>Maximum</a:t>
            </a:r>
            <a:r>
              <a:rPr sz="3700" spc="80" dirty="0"/>
              <a:t> </a:t>
            </a:r>
            <a:r>
              <a:rPr sz="3700" spc="-140" dirty="0"/>
              <a:t>Payload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008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65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booster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that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have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carried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75" dirty="0">
                <a:latin typeface="Microsoft Sans Serif"/>
                <a:cs typeface="Microsoft Sans Serif"/>
              </a:rPr>
              <a:t>maximum 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payload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using</a:t>
            </a:r>
            <a:r>
              <a:rPr sz="1700" spc="60" dirty="0">
                <a:latin typeface="Microsoft Sans Serif"/>
                <a:cs typeface="Microsoft Sans Serif"/>
              </a:rPr>
              <a:t> </a:t>
            </a:r>
            <a:r>
              <a:rPr sz="1700" spc="-110" dirty="0">
                <a:latin typeface="Microsoft Sans Serif"/>
                <a:cs typeface="Microsoft Sans Serif"/>
              </a:rPr>
              <a:t>a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subquery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15" dirty="0">
                <a:latin typeface="Microsoft Sans Serif"/>
                <a:cs typeface="Microsoft Sans Serif"/>
              </a:rPr>
              <a:t>in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434" dirty="0">
                <a:latin typeface="Microsoft Sans Serif"/>
                <a:cs typeface="Microsoft Sans Serif"/>
              </a:rPr>
              <a:t> </a:t>
            </a:r>
            <a:r>
              <a:rPr sz="1700" b="1" spc="-229" dirty="0">
                <a:latin typeface="Arial"/>
                <a:cs typeface="Arial"/>
              </a:rPr>
              <a:t>W</a:t>
            </a:r>
            <a:r>
              <a:rPr sz="1700" b="1" spc="-130" dirty="0">
                <a:latin typeface="Arial"/>
                <a:cs typeface="Arial"/>
              </a:rPr>
              <a:t>H</a:t>
            </a:r>
            <a:r>
              <a:rPr sz="1700" b="1" spc="-250" dirty="0">
                <a:latin typeface="Arial"/>
                <a:cs typeface="Arial"/>
              </a:rPr>
              <a:t>E</a:t>
            </a:r>
            <a:r>
              <a:rPr sz="1700" b="1" spc="-275" dirty="0">
                <a:latin typeface="Arial"/>
                <a:cs typeface="Arial"/>
              </a:rPr>
              <a:t>R</a:t>
            </a:r>
            <a:r>
              <a:rPr sz="1700" b="1" spc="-229" dirty="0">
                <a:latin typeface="Arial"/>
                <a:cs typeface="Arial"/>
              </a:rPr>
              <a:t>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clau</a:t>
            </a:r>
            <a:r>
              <a:rPr sz="1700" spc="-85" dirty="0">
                <a:latin typeface="Microsoft Sans Serif"/>
                <a:cs typeface="Microsoft Sans Serif"/>
              </a:rPr>
              <a:t>s</a:t>
            </a:r>
            <a:r>
              <a:rPr sz="1700" spc="-95" dirty="0">
                <a:latin typeface="Microsoft Sans Serif"/>
                <a:cs typeface="Microsoft Sans Serif"/>
              </a:rPr>
              <a:t>e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-55" dirty="0">
                <a:latin typeface="Microsoft Sans Serif"/>
                <a:cs typeface="Microsoft Sans Serif"/>
              </a:rPr>
              <a:t>an</a:t>
            </a:r>
            <a:r>
              <a:rPr sz="1700" spc="-50" dirty="0">
                <a:latin typeface="Microsoft Sans Serif"/>
                <a:cs typeface="Microsoft Sans Serif"/>
              </a:rPr>
              <a:t>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65" dirty="0">
                <a:latin typeface="Microsoft Sans Serif"/>
                <a:cs typeface="Microsoft Sans Serif"/>
              </a:rPr>
              <a:t> </a:t>
            </a:r>
            <a:r>
              <a:rPr sz="1700" b="1" spc="-100" dirty="0">
                <a:latin typeface="Arial"/>
                <a:cs typeface="Arial"/>
              </a:rPr>
              <a:t>M</a:t>
            </a:r>
            <a:r>
              <a:rPr sz="1700" b="1" spc="-175" dirty="0">
                <a:latin typeface="Arial"/>
                <a:cs typeface="Arial"/>
              </a:rPr>
              <a:t>A</a:t>
            </a:r>
            <a:r>
              <a:rPr sz="1700" b="1" spc="-180" dirty="0">
                <a:latin typeface="Arial"/>
                <a:cs typeface="Arial"/>
              </a:rPr>
              <a:t>X</a:t>
            </a:r>
            <a:r>
              <a:rPr sz="1700" b="1" spc="-125" dirty="0">
                <a:latin typeface="Arial"/>
                <a:cs typeface="Arial"/>
              </a:rPr>
              <a:t>(</a:t>
            </a:r>
            <a:r>
              <a:rPr sz="1700" b="1" spc="-95" dirty="0">
                <a:latin typeface="Arial"/>
                <a:cs typeface="Arial"/>
              </a:rPr>
              <a:t>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b="1" spc="-29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spc="-2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b="1" spc="-28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b="1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70" dirty="0"/>
              <a:t>2015</a:t>
            </a:r>
            <a:r>
              <a:rPr sz="3700" spc="114" dirty="0"/>
              <a:t> </a:t>
            </a:r>
            <a:r>
              <a:rPr sz="3700" spc="-160" dirty="0"/>
              <a:t>Launch</a:t>
            </a:r>
            <a:r>
              <a:rPr sz="3700" spc="114" dirty="0"/>
              <a:t> </a:t>
            </a:r>
            <a:r>
              <a:rPr sz="3700" spc="-175" dirty="0"/>
              <a:t>Records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3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229" dirty="0"/>
              <a:t>Rank</a:t>
            </a:r>
            <a:r>
              <a:rPr spc="140" dirty="0"/>
              <a:t> </a:t>
            </a:r>
            <a:r>
              <a:rPr spc="-75" dirty="0"/>
              <a:t>Landing</a:t>
            </a:r>
            <a:r>
              <a:rPr spc="140" dirty="0"/>
              <a:t> </a:t>
            </a:r>
            <a:r>
              <a:rPr spc="-140" dirty="0"/>
              <a:t>Outcomes</a:t>
            </a:r>
            <a:r>
              <a:rPr spc="140" dirty="0"/>
              <a:t> </a:t>
            </a:r>
            <a:r>
              <a:rPr spc="-125" dirty="0"/>
              <a:t>Between</a:t>
            </a:r>
            <a:r>
              <a:rPr spc="155" dirty="0"/>
              <a:t> </a:t>
            </a:r>
            <a:r>
              <a:rPr spc="130" dirty="0"/>
              <a:t>2010-06-04</a:t>
            </a:r>
            <a:r>
              <a:rPr spc="140" dirty="0"/>
              <a:t> </a:t>
            </a:r>
            <a:r>
              <a:rPr spc="-110" dirty="0"/>
              <a:t>and </a:t>
            </a:r>
            <a:r>
              <a:rPr spc="-944" dirty="0"/>
              <a:t> </a:t>
            </a:r>
            <a:r>
              <a:rPr spc="130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sel</a:t>
            </a:r>
            <a:r>
              <a:rPr sz="2000" spc="-95" dirty="0">
                <a:latin typeface="Microsoft Sans Serif"/>
                <a:cs typeface="Microsoft Sans Serif"/>
              </a:rPr>
              <a:t>e</a:t>
            </a:r>
            <a:r>
              <a:rPr sz="2000" spc="-35" dirty="0">
                <a:latin typeface="Microsoft Sans Serif"/>
                <a:cs typeface="Microsoft Sans Serif"/>
              </a:rPr>
              <a:t>cted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Landin</a:t>
            </a:r>
            <a:r>
              <a:rPr sz="2000" spc="15" dirty="0">
                <a:latin typeface="Microsoft Sans Serif"/>
                <a:cs typeface="Microsoft Sans Serif"/>
              </a:rPr>
              <a:t>g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outco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90" dirty="0">
                <a:latin typeface="Microsoft Sans Serif"/>
                <a:cs typeface="Microsoft Sans Serif"/>
              </a:rPr>
              <a:t>es 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10" dirty="0">
                <a:latin typeface="Arial"/>
                <a:cs typeface="Arial"/>
              </a:rPr>
              <a:t>C</a:t>
            </a:r>
            <a:r>
              <a:rPr sz="2000" b="1" spc="-24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165" dirty="0">
                <a:latin typeface="Arial"/>
                <a:cs typeface="Arial"/>
              </a:rPr>
              <a:t>N</a:t>
            </a:r>
            <a:r>
              <a:rPr sz="2000" b="1" spc="-22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landi</a:t>
            </a:r>
            <a:r>
              <a:rPr sz="2000" spc="-30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g 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from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data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3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</a:t>
            </a:r>
            <a:r>
              <a:rPr sz="2000" spc="55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 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54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2010-06-04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60" dirty="0">
                <a:latin typeface="Microsoft Sans Serif"/>
                <a:cs typeface="Microsoft Sans Serif"/>
              </a:rPr>
              <a:t> 2010-03-20.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GR</a:t>
            </a:r>
            <a:r>
              <a:rPr sz="2000" b="1" spc="-18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210" dirty="0">
                <a:latin typeface="Arial"/>
                <a:cs typeface="Arial"/>
              </a:rPr>
              <a:t>P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clause 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group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 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70" dirty="0">
                <a:latin typeface="Arial"/>
                <a:cs typeface="Arial"/>
              </a:rPr>
              <a:t>O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95" dirty="0">
                <a:latin typeface="Arial"/>
                <a:cs typeface="Arial"/>
              </a:rPr>
              <a:t>D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00" dirty="0">
                <a:latin typeface="Arial"/>
                <a:cs typeface="Arial"/>
              </a:rPr>
              <a:t>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-15" dirty="0">
                <a:latin typeface="Microsoft Sans Serif"/>
                <a:cs typeface="Microsoft Sans Serif"/>
              </a:rPr>
              <a:t>order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grouped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outcome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descending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09116"/>
            <a:ext cx="10515600" cy="4716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70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25" dirty="0"/>
              <a:t> </a:t>
            </a:r>
            <a:r>
              <a:rPr sz="3700" spc="-130" dirty="0"/>
              <a:t>launch</a:t>
            </a:r>
            <a:r>
              <a:rPr sz="3700" spc="145" dirty="0"/>
              <a:t> </a:t>
            </a:r>
            <a:r>
              <a:rPr sz="3700" spc="-95" dirty="0"/>
              <a:t>sites</a:t>
            </a:r>
            <a:r>
              <a:rPr sz="3700" spc="150" dirty="0"/>
              <a:t> </a:t>
            </a:r>
            <a:r>
              <a:rPr sz="3700" spc="-25" dirty="0"/>
              <a:t>global</a:t>
            </a:r>
            <a:r>
              <a:rPr sz="3700" spc="130" dirty="0"/>
              <a:t> </a:t>
            </a:r>
            <a:r>
              <a:rPr sz="3700" spc="-140" dirty="0"/>
              <a:t>map</a:t>
            </a:r>
            <a:r>
              <a:rPr sz="3700" spc="135" dirty="0"/>
              <a:t> </a:t>
            </a:r>
            <a:r>
              <a:rPr sz="3700" spc="-125" dirty="0"/>
              <a:t>markers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252727"/>
            <a:ext cx="10687812" cy="477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25" dirty="0"/>
              <a:t>Markers</a:t>
            </a:r>
            <a:r>
              <a:rPr sz="3700" spc="155" dirty="0"/>
              <a:t> </a:t>
            </a:r>
            <a:r>
              <a:rPr sz="3700" spc="-70" dirty="0"/>
              <a:t>showing</a:t>
            </a:r>
            <a:r>
              <a:rPr sz="3700" spc="140" dirty="0"/>
              <a:t> </a:t>
            </a:r>
            <a:r>
              <a:rPr sz="3700" spc="-130" dirty="0"/>
              <a:t>launch</a:t>
            </a:r>
            <a:r>
              <a:rPr sz="3700" spc="155" dirty="0"/>
              <a:t> </a:t>
            </a:r>
            <a:r>
              <a:rPr sz="3700" spc="-95" dirty="0"/>
              <a:t>sites</a:t>
            </a:r>
            <a:r>
              <a:rPr sz="3700" spc="135" dirty="0"/>
              <a:t> </a:t>
            </a:r>
            <a:r>
              <a:rPr sz="3700" spc="5" dirty="0"/>
              <a:t>with</a:t>
            </a:r>
            <a:r>
              <a:rPr sz="3700" spc="145" dirty="0"/>
              <a:t> </a:t>
            </a:r>
            <a:r>
              <a:rPr sz="3700" spc="-40" dirty="0"/>
              <a:t>color</a:t>
            </a:r>
            <a:r>
              <a:rPr sz="3700" spc="135" dirty="0"/>
              <a:t> </a:t>
            </a:r>
            <a:r>
              <a:rPr sz="3700" spc="-105" dirty="0"/>
              <a:t>labels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81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0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100" dirty="0"/>
              <a:t>distance</a:t>
            </a:r>
            <a:r>
              <a:rPr sz="3700" spc="155" dirty="0"/>
              <a:t> </a:t>
            </a:r>
            <a:r>
              <a:rPr sz="3700" spc="70" dirty="0"/>
              <a:t>to</a:t>
            </a:r>
            <a:r>
              <a:rPr sz="3700" spc="114" dirty="0"/>
              <a:t> </a:t>
            </a:r>
            <a:r>
              <a:rPr sz="3700" spc="-110" dirty="0"/>
              <a:t>landmarks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281724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63042"/>
            <a:ext cx="9646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85" dirty="0"/>
              <a:t> </a:t>
            </a:r>
            <a:r>
              <a:rPr sz="2500" spc="-50" dirty="0"/>
              <a:t>chart</a:t>
            </a:r>
            <a:r>
              <a:rPr sz="2500" spc="110" dirty="0"/>
              <a:t> </a:t>
            </a:r>
            <a:r>
              <a:rPr sz="2500" spc="-50" dirty="0"/>
              <a:t>showing</a:t>
            </a:r>
            <a:r>
              <a:rPr sz="2500" spc="11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145" dirty="0"/>
              <a:t>success</a:t>
            </a:r>
            <a:r>
              <a:rPr sz="2500" spc="120" dirty="0"/>
              <a:t> </a:t>
            </a:r>
            <a:r>
              <a:rPr sz="2500" spc="-65" dirty="0"/>
              <a:t>percentage</a:t>
            </a:r>
            <a:r>
              <a:rPr sz="2500" spc="114" dirty="0"/>
              <a:t> </a:t>
            </a:r>
            <a:r>
              <a:rPr sz="2500" spc="-95" dirty="0"/>
              <a:t>achieved</a:t>
            </a:r>
            <a:r>
              <a:rPr sz="2500" spc="110" dirty="0"/>
              <a:t> </a:t>
            </a:r>
            <a:r>
              <a:rPr sz="2500" spc="-50" dirty="0"/>
              <a:t>by</a:t>
            </a:r>
            <a:r>
              <a:rPr sz="2500" spc="95" dirty="0"/>
              <a:t> </a:t>
            </a:r>
            <a:r>
              <a:rPr sz="2500" spc="-135" dirty="0"/>
              <a:t>each</a:t>
            </a:r>
            <a:r>
              <a:rPr sz="2500" spc="90" dirty="0"/>
              <a:t> </a:t>
            </a:r>
            <a:r>
              <a:rPr sz="2500" spc="-90" dirty="0"/>
              <a:t>launch</a:t>
            </a:r>
            <a:r>
              <a:rPr sz="2500" spc="90" dirty="0"/>
              <a:t> </a:t>
            </a:r>
            <a:r>
              <a:rPr sz="2500" spc="-4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Introd</a:t>
            </a:r>
            <a:r>
              <a:rPr sz="3700" spc="-45" dirty="0"/>
              <a:t>u</a:t>
            </a:r>
            <a:r>
              <a:rPr sz="3700" spc="-30" dirty="0"/>
              <a:t>ction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11664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7865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53528"/>
            <a:ext cx="7418264" cy="4028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420" y="580085"/>
            <a:ext cx="9673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90" dirty="0"/>
              <a:t> </a:t>
            </a:r>
            <a:r>
              <a:rPr sz="2500" spc="-55" dirty="0"/>
              <a:t>chart</a:t>
            </a:r>
            <a:r>
              <a:rPr sz="2500" spc="114" dirty="0"/>
              <a:t> </a:t>
            </a:r>
            <a:r>
              <a:rPr sz="2500" spc="-50" dirty="0"/>
              <a:t>showing</a:t>
            </a:r>
            <a:r>
              <a:rPr sz="2500" spc="114" dirty="0"/>
              <a:t> </a:t>
            </a:r>
            <a:r>
              <a:rPr sz="2500" spc="-40" dirty="0"/>
              <a:t>the</a:t>
            </a:r>
            <a:r>
              <a:rPr sz="2500" spc="105" dirty="0"/>
              <a:t> </a:t>
            </a:r>
            <a:r>
              <a:rPr sz="2500" spc="-110" dirty="0"/>
              <a:t>Launch</a:t>
            </a:r>
            <a:r>
              <a:rPr sz="2500" spc="95" dirty="0"/>
              <a:t> </a:t>
            </a:r>
            <a:r>
              <a:rPr sz="2500" spc="-40" dirty="0"/>
              <a:t>site</a:t>
            </a:r>
            <a:r>
              <a:rPr sz="2500" spc="105" dirty="0"/>
              <a:t> </a:t>
            </a:r>
            <a:r>
              <a:rPr sz="2500" dirty="0"/>
              <a:t>with</a:t>
            </a:r>
            <a:r>
              <a:rPr sz="2500" spc="10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45" dirty="0"/>
              <a:t>highest</a:t>
            </a:r>
            <a:r>
              <a:rPr sz="2500" spc="110" dirty="0"/>
              <a:t> </a:t>
            </a:r>
            <a:r>
              <a:rPr sz="2500" spc="-90" dirty="0"/>
              <a:t>launch</a:t>
            </a:r>
            <a:r>
              <a:rPr sz="2500" spc="105" dirty="0"/>
              <a:t> </a:t>
            </a:r>
            <a:r>
              <a:rPr sz="2500" spc="-145" dirty="0"/>
              <a:t>success</a:t>
            </a:r>
            <a:r>
              <a:rPr sz="2500" spc="125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9430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85" dirty="0"/>
              <a:t>Scatter</a:t>
            </a:r>
            <a:r>
              <a:rPr sz="2500" spc="120" dirty="0"/>
              <a:t> </a:t>
            </a:r>
            <a:r>
              <a:rPr sz="2500" spc="35" dirty="0"/>
              <a:t>plot</a:t>
            </a:r>
            <a:r>
              <a:rPr sz="2500" spc="105" dirty="0"/>
              <a:t> </a:t>
            </a:r>
            <a:r>
              <a:rPr sz="2500" spc="-5" dirty="0"/>
              <a:t>of</a:t>
            </a:r>
            <a:r>
              <a:rPr sz="2500" spc="80" dirty="0"/>
              <a:t> </a:t>
            </a:r>
            <a:r>
              <a:rPr sz="2500" spc="-100" dirty="0"/>
              <a:t>Payload</a:t>
            </a:r>
            <a:r>
              <a:rPr sz="2500" spc="114" dirty="0"/>
              <a:t> </a:t>
            </a:r>
            <a:r>
              <a:rPr sz="2500" spc="-125" dirty="0"/>
              <a:t>vs</a:t>
            </a:r>
            <a:r>
              <a:rPr sz="2500" spc="90" dirty="0"/>
              <a:t> </a:t>
            </a:r>
            <a:r>
              <a:rPr sz="2500" spc="-110" dirty="0"/>
              <a:t>Launch</a:t>
            </a:r>
            <a:r>
              <a:rPr sz="2500" spc="100" dirty="0"/>
              <a:t> </a:t>
            </a:r>
            <a:r>
              <a:rPr sz="2500" spc="-95" dirty="0"/>
              <a:t>Outcome</a:t>
            </a:r>
            <a:r>
              <a:rPr sz="2500" spc="125" dirty="0"/>
              <a:t> </a:t>
            </a:r>
            <a:r>
              <a:rPr sz="2500" spc="5" dirty="0"/>
              <a:t>for</a:t>
            </a:r>
            <a:r>
              <a:rPr sz="2500" spc="85" dirty="0"/>
              <a:t> </a:t>
            </a:r>
            <a:r>
              <a:rPr sz="2500" spc="-40" dirty="0"/>
              <a:t>all</a:t>
            </a:r>
            <a:r>
              <a:rPr sz="2500" spc="90" dirty="0"/>
              <a:t> </a:t>
            </a:r>
            <a:r>
              <a:rPr sz="2500" spc="-75" dirty="0"/>
              <a:t>sites,</a:t>
            </a:r>
            <a:r>
              <a:rPr sz="2500" spc="110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20" dirty="0"/>
              <a:t>different </a:t>
            </a:r>
            <a:r>
              <a:rPr sz="2500" spc="-650" dirty="0"/>
              <a:t> </a:t>
            </a:r>
            <a:r>
              <a:rPr sz="2500" spc="-60" dirty="0"/>
              <a:t>payload</a:t>
            </a:r>
            <a:r>
              <a:rPr sz="2500" spc="90" dirty="0"/>
              <a:t> </a:t>
            </a:r>
            <a:r>
              <a:rPr sz="2500" spc="-75" dirty="0"/>
              <a:t>selected</a:t>
            </a:r>
            <a:r>
              <a:rPr sz="2500" spc="114" dirty="0"/>
              <a:t> </a:t>
            </a:r>
            <a:r>
              <a:rPr sz="2500" spc="-25" dirty="0"/>
              <a:t>in</a:t>
            </a:r>
            <a:r>
              <a:rPr sz="2500" spc="85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75" dirty="0"/>
              <a:t>range</a:t>
            </a:r>
            <a:r>
              <a:rPr sz="2500" spc="100" dirty="0"/>
              <a:t> </a:t>
            </a:r>
            <a:r>
              <a:rPr sz="2500" spc="-35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25727" y="805942"/>
            <a:ext cx="2620010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35" dirty="0">
                <a:solidFill>
                  <a:srgbClr val="0A48CA"/>
                </a:solidFill>
                <a:latin typeface="Microsoft Sans Serif"/>
                <a:cs typeface="Microsoft Sans Serif"/>
              </a:rPr>
              <a:t>Classifica</a:t>
            </a:r>
            <a:r>
              <a:rPr sz="37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t</a:t>
            </a:r>
            <a:r>
              <a:rPr sz="37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ion  </a:t>
            </a:r>
            <a:r>
              <a:rPr sz="3700" spc="-165" dirty="0">
                <a:solidFill>
                  <a:srgbClr val="0A48CA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561"/>
            <a:ext cx="5531485" cy="662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latin typeface="Microsoft Sans Serif"/>
                <a:cs typeface="Microsoft Sans Serif"/>
              </a:rPr>
              <a:t>The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decision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tree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classifier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is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model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highest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classification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211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Confusion</a:t>
            </a:r>
            <a:r>
              <a:rPr sz="3700" spc="60" dirty="0"/>
              <a:t> </a:t>
            </a:r>
            <a:r>
              <a:rPr sz="3700" spc="-65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16210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latin typeface="Microsoft Sans Serif"/>
                <a:cs typeface="Microsoft Sans Serif"/>
              </a:rPr>
              <a:t>Launch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started</a:t>
            </a:r>
            <a:r>
              <a:rPr sz="2200" spc="9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in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2013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ES-L1,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5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2191999" cy="6857997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CB4F5B0F-B105-2802-7F2D-D39D65B75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1143000" cy="107576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E4EAE10-D1D7-67DD-16A3-E31A051DB1BE}"/>
              </a:ext>
            </a:extLst>
          </p:cNvPr>
          <p:cNvSpPr/>
          <p:nvPr/>
        </p:nvSpPr>
        <p:spPr>
          <a:xfrm rot="16200000">
            <a:off x="948018" y="5376582"/>
            <a:ext cx="1075766" cy="2286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5" dirty="0"/>
              <a:t>Met</a:t>
            </a:r>
            <a:r>
              <a:rPr sz="3700" spc="-100" dirty="0"/>
              <a:t>h</a:t>
            </a:r>
            <a:r>
              <a:rPr sz="3700" spc="5" dirty="0"/>
              <a:t>odolo</a:t>
            </a:r>
            <a:r>
              <a:rPr sz="3700" spc="-10" dirty="0"/>
              <a:t>g</a:t>
            </a:r>
            <a:r>
              <a:rPr sz="3700" spc="-160" dirty="0"/>
              <a:t>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210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9135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je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tiv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au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eco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ars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65" dirty="0"/>
              <a:t> </a:t>
            </a:r>
            <a:r>
              <a:rPr sz="3700" spc="-8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0546" y="2648534"/>
            <a:ext cx="4217670" cy="2214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Click</a:t>
            </a:r>
            <a:r>
              <a:rPr sz="2200" spc="7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heavy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r>
              <a:rPr sz="2200" spc="7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0" dirty="0"/>
              <a:t> </a:t>
            </a:r>
            <a:r>
              <a:rPr sz="3700" spc="760" dirty="0"/>
              <a:t>–</a:t>
            </a:r>
            <a:r>
              <a:rPr sz="3700" spc="120" dirty="0"/>
              <a:t> </a:t>
            </a:r>
            <a:r>
              <a:rPr sz="3700" spc="-260" dirty="0"/>
              <a:t>SpaceX</a:t>
            </a:r>
            <a:r>
              <a:rPr sz="3700" spc="145" dirty="0"/>
              <a:t> </a:t>
            </a:r>
            <a:r>
              <a:rPr sz="3700" spc="-245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0528" y="1499616"/>
            <a:ext cx="4860035" cy="4526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2475992"/>
            <a:ext cx="4438015" cy="239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2890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Click</a:t>
            </a:r>
            <a:r>
              <a:rPr sz="2200" spc="6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heavy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r>
              <a:rPr sz="2200" spc="7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5" dirty="0"/>
              <a:t> </a:t>
            </a:r>
            <a:r>
              <a:rPr sz="3700" spc="-5" dirty="0"/>
              <a:t>-</a:t>
            </a:r>
            <a:r>
              <a:rPr sz="3700" spc="125" dirty="0"/>
              <a:t> </a:t>
            </a:r>
            <a:r>
              <a:rPr sz="3700" spc="-125" dirty="0"/>
              <a:t>Scraping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1647</Words>
  <Application>Microsoft Office PowerPoint</Application>
  <PresentationFormat>Widescreen</PresentationFormat>
  <Paragraphs>187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Ayoub Haida</dc:creator>
  <cp:keywords>For Github</cp:keywords>
  <cp:lastModifiedBy>arjun sharma</cp:lastModifiedBy>
  <cp:revision>1</cp:revision>
  <dcterms:created xsi:type="dcterms:W3CDTF">2024-02-03T10:51:28Z</dcterms:created>
  <dcterms:modified xsi:type="dcterms:W3CDTF">2024-02-03T11:36:59Z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2023-04-23T00:00:00Z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2024-02-03T00:00:00Z</vt:filetime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2024-02-03T11:36:59Z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b7b6f44f-a806-4892-a2f2-5e3c5d3463f9</vt:lpwstr>
  </property>
  <property fmtid="{D5CDD505-2E9C-101B-9397-08002B2CF9AE}" pid="10" name="MSIP_Label_defa4170-0d19-0005-0004-bc88714345d2_ActionId">
    <vt:lpwstr>ad0c807d-726f-46fd-8925-42203a7dd44e</vt:lpwstr>
  </property>
  <property fmtid="{D5CDD505-2E9C-101B-9397-08002B2CF9AE}" pid="11" name="MSIP_Label_defa4170-0d19-0005-0004-bc88714345d2_ContentBits">
    <vt:lpwstr>0</vt:lpwstr>
  </property>
</Properties>
</file>